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100" d="100"/>
          <a:sy n="100" d="100"/>
        </p:scale>
        <p:origin x="-46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521240-497F-4C40-B92D-7D1FBAC2D8F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219254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21240-497F-4C40-B92D-7D1FBAC2D8F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69561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21240-497F-4C40-B92D-7D1FBAC2D8F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1199198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21240-497F-4C40-B92D-7D1FBAC2D8F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2032554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521240-497F-4C40-B92D-7D1FBAC2D8F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131580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521240-497F-4C40-B92D-7D1FBAC2D8F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370751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521240-497F-4C40-B92D-7D1FBAC2D8F3}"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713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521240-497F-4C40-B92D-7D1FBAC2D8F3}"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49242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21240-497F-4C40-B92D-7D1FBAC2D8F3}"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1752604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521240-497F-4C40-B92D-7D1FBAC2D8F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278143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521240-497F-4C40-B92D-7D1FBAC2D8F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BC1C0-8B04-4B0C-8224-4E01DE70E3ED}" type="slidenum">
              <a:rPr lang="en-US" smtClean="0"/>
              <a:t>‹#›</a:t>
            </a:fld>
            <a:endParaRPr lang="en-US"/>
          </a:p>
        </p:txBody>
      </p:sp>
    </p:spTree>
    <p:extLst>
      <p:ext uri="{BB962C8B-B14F-4D97-AF65-F5344CB8AC3E}">
        <p14:creationId xmlns:p14="http://schemas.microsoft.com/office/powerpoint/2010/main" val="401272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21240-497F-4C40-B92D-7D1FBAC2D8F3}" type="datetimeFigureOut">
              <a:rPr lang="en-US" smtClean="0"/>
              <a:t>6/14/2024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BC1C0-8B04-4B0C-8224-4E01DE70E3ED}" type="slidenum">
              <a:rPr lang="en-US" smtClean="0"/>
              <a:t>‹#›</a:t>
            </a:fld>
            <a:endParaRPr lang="en-US"/>
          </a:p>
        </p:txBody>
      </p:sp>
    </p:spTree>
    <p:extLst>
      <p:ext uri="{BB962C8B-B14F-4D97-AF65-F5344CB8AC3E}">
        <p14:creationId xmlns:p14="http://schemas.microsoft.com/office/powerpoint/2010/main" val="382471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Android Construct</a:t>
            </a:r>
            <a:endParaRPr lang="en-US" dirty="0"/>
          </a:p>
        </p:txBody>
      </p:sp>
      <p:sp>
        <p:nvSpPr>
          <p:cNvPr id="3" name="Subtitle 2"/>
          <p:cNvSpPr>
            <a:spLocks noGrp="1"/>
          </p:cNvSpPr>
          <p:nvPr>
            <p:ph type="subTitle" idx="1"/>
          </p:nvPr>
        </p:nvSpPr>
        <p:spPr/>
        <p:txBody>
          <a:bodyPr/>
          <a:lstStyle/>
          <a:p>
            <a:r>
              <a:rPr lang="en-US" dirty="0" smtClean="0"/>
              <a:t>Mobile Application Development</a:t>
            </a:r>
            <a:endParaRPr lang="en-US" dirty="0"/>
          </a:p>
        </p:txBody>
      </p:sp>
    </p:spTree>
    <p:extLst>
      <p:ext uri="{BB962C8B-B14F-4D97-AF65-F5344CB8AC3E}">
        <p14:creationId xmlns:p14="http://schemas.microsoft.com/office/powerpoint/2010/main" val="2059574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Lifecycle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lifecycle of a service is managed by several callback methods</a:t>
            </a:r>
          </a:p>
          <a:p>
            <a:r>
              <a:rPr lang="en-US" dirty="0" smtClean="0"/>
              <a:t>:</a:t>
            </a:r>
            <a:r>
              <a:rPr lang="en-US" dirty="0" err="1" smtClean="0"/>
              <a:t>onCreate</a:t>
            </a:r>
            <a:r>
              <a:rPr lang="en-US" dirty="0" smtClean="0"/>
              <a:t>(): Called when the service is first created. This method is used for one-time setup procedures.</a:t>
            </a:r>
          </a:p>
          <a:p>
            <a:r>
              <a:rPr lang="en-US" dirty="0" err="1" smtClean="0"/>
              <a:t>onStartCommand</a:t>
            </a:r>
            <a:r>
              <a:rPr lang="en-US" dirty="0" smtClean="0"/>
              <a:t>(): Called each time a client starts the service using </a:t>
            </a:r>
            <a:r>
              <a:rPr lang="en-US" dirty="0" err="1" smtClean="0"/>
              <a:t>startService</a:t>
            </a:r>
            <a:r>
              <a:rPr lang="en-US" dirty="0" smtClean="0"/>
              <a:t>(). This is where the service begins handling requests.</a:t>
            </a:r>
          </a:p>
          <a:p>
            <a:r>
              <a:rPr lang="en-US" dirty="0" err="1" smtClean="0"/>
              <a:t>onBind</a:t>
            </a:r>
            <a:r>
              <a:rPr lang="en-US" dirty="0" smtClean="0"/>
              <a:t>(): Called when a client binds to the service using </a:t>
            </a:r>
            <a:r>
              <a:rPr lang="en-US" dirty="0" err="1" smtClean="0"/>
              <a:t>bindService</a:t>
            </a:r>
            <a:r>
              <a:rPr lang="en-US" dirty="0" smtClean="0"/>
              <a:t>(). It returns an </a:t>
            </a:r>
            <a:r>
              <a:rPr lang="en-US" dirty="0" err="1" smtClean="0"/>
              <a:t>IBinder</a:t>
            </a:r>
            <a:r>
              <a:rPr lang="en-US" dirty="0" smtClean="0"/>
              <a:t> that clients use to communicate with the service.</a:t>
            </a:r>
          </a:p>
          <a:p>
            <a:r>
              <a:rPr lang="en-US" dirty="0" err="1" smtClean="0"/>
              <a:t>onUnbind</a:t>
            </a:r>
            <a:r>
              <a:rPr lang="en-US" dirty="0" smtClean="0"/>
              <a:t>(): Called when all clients have disconnected from a particular interface published by the service.</a:t>
            </a:r>
          </a:p>
          <a:p>
            <a:r>
              <a:rPr lang="en-US" dirty="0" err="1" smtClean="0"/>
              <a:t>onRebind</a:t>
            </a:r>
            <a:r>
              <a:rPr lang="en-US" dirty="0" smtClean="0"/>
              <a:t>(): Called when new clients have bound to the service after it had previously been unbound.</a:t>
            </a:r>
          </a:p>
          <a:p>
            <a:r>
              <a:rPr lang="en-US" dirty="0" err="1" smtClean="0"/>
              <a:t>onDestroy</a:t>
            </a:r>
            <a:r>
              <a:rPr lang="en-US" dirty="0" smtClean="0"/>
              <a:t>(): Called when the service is no longer used and is being destroyed.</a:t>
            </a:r>
            <a:endParaRPr lang="en-US" dirty="0"/>
          </a:p>
        </p:txBody>
      </p:sp>
    </p:spTree>
    <p:extLst>
      <p:ext uri="{BB962C8B-B14F-4D97-AF65-F5344CB8AC3E}">
        <p14:creationId xmlns:p14="http://schemas.microsoft.com/office/powerpoint/2010/main" val="1546495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Broadcast Receiver</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A Broadcast Receiver in Android is a component that allows an application to listen for broadcast messages (or events) from the Android system or other applications. </a:t>
            </a:r>
          </a:p>
          <a:p>
            <a:r>
              <a:rPr lang="en-US" dirty="0" smtClean="0"/>
              <a:t>These broadcasts can originate from the system, other applications, or from within the same application.</a:t>
            </a:r>
          </a:p>
          <a:p>
            <a:r>
              <a:rPr lang="en-US" dirty="0" smtClean="0"/>
              <a:t> Broadcast Receivers enable applications to respond to system-wide broadcast announcements.</a:t>
            </a:r>
          </a:p>
          <a:p>
            <a:r>
              <a:rPr lang="en-US" b="1" dirty="0" smtClean="0"/>
              <a:t>Overview of Broadcast Receivers</a:t>
            </a:r>
          </a:p>
          <a:p>
            <a:r>
              <a:rPr lang="en-US" dirty="0" smtClean="0"/>
              <a:t>A Broadcast Receiver is a dormant component of the Android system, only activated when an event that it has registered to listen for occurs.</a:t>
            </a:r>
          </a:p>
          <a:p>
            <a:r>
              <a:rPr lang="en-US" dirty="0" smtClean="0"/>
              <a:t> It does not have a user interface but can initiate actions in response to received broadcasts. </a:t>
            </a:r>
          </a:p>
          <a:p>
            <a:r>
              <a:rPr lang="en-US" dirty="0" smtClean="0"/>
              <a:t>Examples of broadcasts include changes in network connectivity, incoming SMS messages, or system boot completion</a:t>
            </a:r>
          </a:p>
          <a:p>
            <a:endParaRPr lang="en-US" dirty="0"/>
          </a:p>
        </p:txBody>
      </p:sp>
    </p:spTree>
    <p:extLst>
      <p:ext uri="{BB962C8B-B14F-4D97-AF65-F5344CB8AC3E}">
        <p14:creationId xmlns:p14="http://schemas.microsoft.com/office/powerpoint/2010/main" val="378190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Broadcasts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Normal Broadcasts</a:t>
            </a:r>
          </a:p>
          <a:p>
            <a:r>
              <a:rPr lang="en-US" dirty="0" smtClean="0"/>
              <a:t>Normal broadcasts are asynchronous. All receivers for the broadcast are run in an undefined order, often simultaneously. They are not ordered and can happen at any time.</a:t>
            </a:r>
          </a:p>
          <a:p>
            <a:r>
              <a:rPr lang="en-US" b="1" dirty="0" smtClean="0"/>
              <a:t>b. Ordered Broadcasts</a:t>
            </a:r>
          </a:p>
          <a:p>
            <a:r>
              <a:rPr lang="en-US" dirty="0" smtClean="0"/>
              <a:t>Ordered broadcasts are delivered to one receiver at a time. Each receiver can pass on the broadcast to the next receiver or abort the broadcast completely. Ordered broadcasts allow receivers to propagate results to one another.</a:t>
            </a:r>
          </a:p>
          <a:p>
            <a:r>
              <a:rPr lang="en-US" b="1" dirty="0" smtClean="0"/>
              <a:t>c. Sticky Broadcasts</a:t>
            </a:r>
          </a:p>
          <a:p>
            <a:r>
              <a:rPr lang="en-US" dirty="0" smtClean="0"/>
              <a:t>Sticky broadcasts remain in the system after they are sent. Other components can register to receive them even after they are sent. However, sticky broadcasts have been deprecated due to security concerns and should be avoided.</a:t>
            </a:r>
          </a:p>
          <a:p>
            <a:endParaRPr lang="en-US" dirty="0"/>
          </a:p>
        </p:txBody>
      </p:sp>
    </p:spTree>
    <p:extLst>
      <p:ext uri="{BB962C8B-B14F-4D97-AF65-F5344CB8AC3E}">
        <p14:creationId xmlns:p14="http://schemas.microsoft.com/office/powerpoint/2010/main" val="2771219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Registering Broadcast Receivers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Broadcast Receivers can be registered in two ways:</a:t>
            </a:r>
          </a:p>
          <a:p>
            <a:r>
              <a:rPr lang="en-US" b="1" dirty="0" smtClean="0"/>
              <a:t>a. Statically in the Manifest</a:t>
            </a:r>
          </a:p>
          <a:p>
            <a:r>
              <a:rPr lang="en-US" dirty="0" smtClean="0"/>
              <a:t>Static registration is done in the AndroidManifest.xml file. The receiver is registered with specific intent filters, defining the types of broadcasts it should receive.</a:t>
            </a:r>
          </a:p>
          <a:p>
            <a:r>
              <a:rPr lang="en-US" dirty="0" smtClean="0"/>
              <a:t>&lt;receiver </a:t>
            </a:r>
            <a:r>
              <a:rPr lang="en-US" dirty="0" err="1" smtClean="0"/>
              <a:t>android:name</a:t>
            </a:r>
            <a:r>
              <a:rPr lang="en-US" dirty="0" smtClean="0"/>
              <a:t>=".</a:t>
            </a:r>
            <a:r>
              <a:rPr lang="en-US" dirty="0" err="1" smtClean="0"/>
              <a:t>MyBroadcastReceiver</a:t>
            </a:r>
            <a:r>
              <a:rPr lang="en-US" dirty="0" smtClean="0"/>
              <a:t>"&gt;</a:t>
            </a:r>
          </a:p>
          <a:p>
            <a:r>
              <a:rPr lang="en-US" dirty="0" smtClean="0"/>
              <a:t>    &lt;intent-filter&gt;</a:t>
            </a:r>
          </a:p>
          <a:p>
            <a:r>
              <a:rPr lang="en-US" dirty="0" smtClean="0"/>
              <a:t>        &lt;action </a:t>
            </a:r>
            <a:r>
              <a:rPr lang="en-US" dirty="0" err="1" smtClean="0"/>
              <a:t>android:name</a:t>
            </a:r>
            <a:r>
              <a:rPr lang="en-US" dirty="0" smtClean="0"/>
              <a:t>="</a:t>
            </a:r>
            <a:r>
              <a:rPr lang="en-US" dirty="0" err="1" smtClean="0"/>
              <a:t>android.intent.action.BOOT_COMPLETED</a:t>
            </a:r>
            <a:r>
              <a:rPr lang="en-US" dirty="0" smtClean="0"/>
              <a:t>" /&gt;</a:t>
            </a:r>
          </a:p>
          <a:p>
            <a:r>
              <a:rPr lang="en-US" dirty="0" smtClean="0"/>
              <a:t>        &lt;action </a:t>
            </a:r>
            <a:r>
              <a:rPr lang="en-US" dirty="0" err="1" smtClean="0"/>
              <a:t>android:name</a:t>
            </a:r>
            <a:r>
              <a:rPr lang="en-US" dirty="0" smtClean="0"/>
              <a:t>="</a:t>
            </a:r>
            <a:r>
              <a:rPr lang="en-US" dirty="0" err="1" smtClean="0"/>
              <a:t>android.intent.action.AIRPLANE_MODE</a:t>
            </a:r>
            <a:r>
              <a:rPr lang="en-US" dirty="0" smtClean="0"/>
              <a:t>" /&gt;</a:t>
            </a:r>
          </a:p>
          <a:p>
            <a:r>
              <a:rPr lang="en-US" dirty="0" smtClean="0"/>
              <a:t>    &lt;/intent-filter&gt;</a:t>
            </a:r>
          </a:p>
          <a:p>
            <a:r>
              <a:rPr lang="en-US" dirty="0" smtClean="0"/>
              <a:t>&lt;/receiver&gt;</a:t>
            </a:r>
          </a:p>
          <a:p>
            <a:endParaRPr lang="en-US" dirty="0"/>
          </a:p>
        </p:txBody>
      </p:sp>
    </p:spTree>
    <p:extLst>
      <p:ext uri="{BB962C8B-B14F-4D97-AF65-F5344CB8AC3E}">
        <p14:creationId xmlns:p14="http://schemas.microsoft.com/office/powerpoint/2010/main" val="1486028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Dynamically in Code</a:t>
            </a:r>
            <a:endParaRPr lang="en-US" dirty="0"/>
          </a:p>
        </p:txBody>
      </p:sp>
      <p:sp>
        <p:nvSpPr>
          <p:cNvPr id="3" name="Content Placeholder 2"/>
          <p:cNvSpPr>
            <a:spLocks noGrp="1"/>
          </p:cNvSpPr>
          <p:nvPr>
            <p:ph idx="1"/>
          </p:nvPr>
        </p:nvSpPr>
        <p:spPr/>
        <p:txBody>
          <a:bodyPr/>
          <a:lstStyle/>
          <a:p>
            <a:r>
              <a:rPr lang="en-US" dirty="0" smtClean="0"/>
              <a:t>Dynamic registration is done at runtime using the </a:t>
            </a:r>
            <a:r>
              <a:rPr lang="en-US" dirty="0" err="1" smtClean="0"/>
              <a:t>registerReceiver</a:t>
            </a:r>
            <a:r>
              <a:rPr lang="en-US" dirty="0" smtClean="0"/>
              <a:t>() method. This type of registration is typically done in an activity or service.</a:t>
            </a:r>
          </a:p>
          <a:p>
            <a:r>
              <a:rPr lang="en-US" dirty="0" err="1" smtClean="0"/>
              <a:t>IntentFilter</a:t>
            </a:r>
            <a:r>
              <a:rPr lang="en-US" dirty="0" smtClean="0"/>
              <a:t> filter = new</a:t>
            </a:r>
          </a:p>
          <a:p>
            <a:r>
              <a:rPr lang="en-US" dirty="0" err="1" smtClean="0"/>
              <a:t>IntentFilter</a:t>
            </a:r>
            <a:r>
              <a:rPr lang="en-US" dirty="0" smtClean="0"/>
              <a:t>(</a:t>
            </a:r>
            <a:r>
              <a:rPr lang="en-US" dirty="0" err="1" smtClean="0"/>
              <a:t>Intent.ACTION_BATTERY_CHANGED</a:t>
            </a:r>
            <a:r>
              <a:rPr lang="en-US" dirty="0" smtClean="0"/>
              <a:t>);</a:t>
            </a:r>
          </a:p>
          <a:p>
            <a:r>
              <a:rPr lang="en-US" dirty="0" err="1" smtClean="0"/>
              <a:t>MyBroadcastReceiver</a:t>
            </a:r>
            <a:r>
              <a:rPr lang="en-US" dirty="0" smtClean="0"/>
              <a:t> receiver = new </a:t>
            </a:r>
            <a:r>
              <a:rPr lang="en-US" dirty="0" err="1" smtClean="0"/>
              <a:t>MyBroadcastReceiver</a:t>
            </a:r>
            <a:r>
              <a:rPr lang="en-US" dirty="0" smtClean="0"/>
              <a:t>();</a:t>
            </a:r>
          </a:p>
          <a:p>
            <a:r>
              <a:rPr lang="en-US" dirty="0" err="1" smtClean="0"/>
              <a:t>registerReceiver</a:t>
            </a:r>
            <a:r>
              <a:rPr lang="en-US" dirty="0" smtClean="0"/>
              <a:t>(receiver, filter);</a:t>
            </a:r>
          </a:p>
          <a:p>
            <a:endParaRPr lang="en-US" dirty="0"/>
          </a:p>
        </p:txBody>
      </p:sp>
    </p:spTree>
    <p:extLst>
      <p:ext uri="{BB962C8B-B14F-4D97-AF65-F5344CB8AC3E}">
        <p14:creationId xmlns:p14="http://schemas.microsoft.com/office/powerpoint/2010/main" val="149618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Sending Broadcasts</a:t>
            </a:r>
            <a:endParaRPr lang="en-US" dirty="0"/>
          </a:p>
        </p:txBody>
      </p:sp>
      <p:sp>
        <p:nvSpPr>
          <p:cNvPr id="3" name="Content Placeholder 2"/>
          <p:cNvSpPr>
            <a:spLocks noGrp="1"/>
          </p:cNvSpPr>
          <p:nvPr>
            <p:ph idx="1"/>
          </p:nvPr>
        </p:nvSpPr>
        <p:spPr/>
        <p:txBody>
          <a:bodyPr/>
          <a:lstStyle/>
          <a:p>
            <a:r>
              <a:rPr lang="en-US" dirty="0" smtClean="0"/>
              <a:t>Applications can send broadcasts using the </a:t>
            </a:r>
            <a:r>
              <a:rPr lang="en-US" dirty="0" err="1" smtClean="0"/>
              <a:t>sendBroadcast</a:t>
            </a:r>
            <a:r>
              <a:rPr lang="en-US" dirty="0" smtClean="0"/>
              <a:t>(), </a:t>
            </a:r>
            <a:r>
              <a:rPr lang="en-US" dirty="0" err="1" smtClean="0"/>
              <a:t>sendOrderedBroadcast</a:t>
            </a:r>
            <a:r>
              <a:rPr lang="en-US" dirty="0" smtClean="0"/>
              <a:t>(), or </a:t>
            </a:r>
            <a:r>
              <a:rPr lang="en-US" dirty="0" err="1" smtClean="0"/>
              <a:t>sendStickyBroadcast</a:t>
            </a:r>
            <a:r>
              <a:rPr lang="en-US" dirty="0" smtClean="0"/>
              <a:t>() methods.</a:t>
            </a:r>
          </a:p>
          <a:p>
            <a:r>
              <a:rPr lang="en-US" dirty="0" smtClean="0"/>
              <a:t>Example of Sending a Normal Broadcast:</a:t>
            </a:r>
          </a:p>
          <a:p>
            <a:r>
              <a:rPr lang="en-US" dirty="0" smtClean="0"/>
              <a:t>Intent </a:t>
            </a:r>
            <a:r>
              <a:rPr lang="en-US" dirty="0" err="1" smtClean="0"/>
              <a:t>intent</a:t>
            </a:r>
            <a:r>
              <a:rPr lang="en-US" dirty="0" smtClean="0"/>
              <a:t> = new Intent("</a:t>
            </a:r>
            <a:r>
              <a:rPr lang="en-US" dirty="0" err="1" smtClean="0"/>
              <a:t>com.example.CUSTOM_ACTION</a:t>
            </a:r>
            <a:r>
              <a:rPr lang="en-US" dirty="0" smtClean="0"/>
              <a:t>");</a:t>
            </a:r>
          </a:p>
          <a:p>
            <a:r>
              <a:rPr lang="en-US" dirty="0" err="1" smtClean="0"/>
              <a:t>sendBroadcast</a:t>
            </a:r>
            <a:r>
              <a:rPr lang="en-US" dirty="0" smtClean="0"/>
              <a:t>(intent);</a:t>
            </a:r>
          </a:p>
          <a:p>
            <a:r>
              <a:rPr lang="en-US" dirty="0" smtClean="0"/>
              <a:t>Example of Sending an Ordered Broadcast:</a:t>
            </a:r>
          </a:p>
          <a:p>
            <a:r>
              <a:rPr lang="en-US" dirty="0" smtClean="0"/>
              <a:t>Intent </a:t>
            </a:r>
            <a:r>
              <a:rPr lang="en-US" dirty="0" err="1" smtClean="0"/>
              <a:t>intent</a:t>
            </a:r>
            <a:r>
              <a:rPr lang="en-US" dirty="0" smtClean="0"/>
              <a:t> = new Intent("</a:t>
            </a:r>
            <a:r>
              <a:rPr lang="en-US" dirty="0" err="1" smtClean="0"/>
              <a:t>com.example.CUSTOM_ACTION</a:t>
            </a:r>
            <a:r>
              <a:rPr lang="en-US" dirty="0" smtClean="0"/>
              <a:t>");</a:t>
            </a:r>
          </a:p>
          <a:p>
            <a:r>
              <a:rPr lang="en-US" dirty="0" err="1" smtClean="0"/>
              <a:t>sendOrderedBroadcast</a:t>
            </a:r>
            <a:r>
              <a:rPr lang="en-US" dirty="0" smtClean="0"/>
              <a:t>(intent, null);</a:t>
            </a:r>
          </a:p>
          <a:p>
            <a:endParaRPr lang="en-US" dirty="0"/>
          </a:p>
        </p:txBody>
      </p:sp>
    </p:spTree>
    <p:extLst>
      <p:ext uri="{BB962C8B-B14F-4D97-AF65-F5344CB8AC3E}">
        <p14:creationId xmlns:p14="http://schemas.microsoft.com/office/powerpoint/2010/main" val="2327854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System Broadcast Actions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Intent.ACTION_BOOT_COMPLETED</a:t>
            </a:r>
            <a:r>
              <a:rPr lang="en-US" dirty="0" smtClean="0"/>
              <a:t>: Sent after the system finishes booting.</a:t>
            </a:r>
          </a:p>
          <a:p>
            <a:r>
              <a:rPr lang="en-US" dirty="0" err="1" smtClean="0"/>
              <a:t>Intent.ACTION_BATTERY_CHANGED</a:t>
            </a:r>
            <a:r>
              <a:rPr lang="en-US" dirty="0" smtClean="0"/>
              <a:t>: Sent when the battery state changes.</a:t>
            </a:r>
          </a:p>
          <a:p>
            <a:r>
              <a:rPr lang="en-US" dirty="0" err="1" smtClean="0"/>
              <a:t>Intent.ACTION_AIRPLANE_MODE_CHANGED</a:t>
            </a:r>
            <a:r>
              <a:rPr lang="en-US" dirty="0" smtClean="0"/>
              <a:t>: Sent when airplane mode is enabled or disabled.</a:t>
            </a:r>
          </a:p>
          <a:p>
            <a:r>
              <a:rPr lang="en-US" dirty="0" err="1" smtClean="0"/>
              <a:t>Intent.ACTION_POWER_CONNECTED</a:t>
            </a:r>
            <a:r>
              <a:rPr lang="en-US" dirty="0" smtClean="0"/>
              <a:t>: Sent when the device is connected to power.</a:t>
            </a:r>
          </a:p>
          <a:p>
            <a:r>
              <a:rPr lang="en-US" dirty="0" err="1" smtClean="0"/>
              <a:t>Intent.ACTION_POWER_DISCONNECTED</a:t>
            </a:r>
            <a:r>
              <a:rPr lang="en-US" dirty="0" smtClean="0"/>
              <a:t>: Sent when the device is disconnected from power.</a:t>
            </a:r>
          </a:p>
          <a:p>
            <a:r>
              <a:rPr lang="en-US" dirty="0" err="1" smtClean="0"/>
              <a:t>Intent.ACTION_PACKAGE_ADDED</a:t>
            </a:r>
            <a:r>
              <a:rPr lang="en-US" dirty="0" smtClean="0"/>
              <a:t>: Sent when a new application is installed.</a:t>
            </a:r>
          </a:p>
          <a:p>
            <a:r>
              <a:rPr lang="en-US" dirty="0" smtClean="0"/>
              <a:t>Broadcast Receivers are a powerful mechanism in Android for listening to and responding to system-wide events and custom broadcasts. Understanding how to register, create, and handle broadcasts efficiently is crucial for building responsive and well-behaved applications.</a:t>
            </a:r>
            <a:endParaRPr lang="en-US" dirty="0"/>
          </a:p>
        </p:txBody>
      </p:sp>
    </p:spTree>
    <p:extLst>
      <p:ext uri="{BB962C8B-B14F-4D97-AF65-F5344CB8AC3E}">
        <p14:creationId xmlns:p14="http://schemas.microsoft.com/office/powerpoint/2010/main" val="3543589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Providers</a:t>
            </a:r>
            <a:endParaRPr lang="en-US" dirty="0"/>
          </a:p>
        </p:txBody>
      </p:sp>
      <p:sp>
        <p:nvSpPr>
          <p:cNvPr id="3" name="Content Placeholder 2"/>
          <p:cNvSpPr>
            <a:spLocks noGrp="1"/>
          </p:cNvSpPr>
          <p:nvPr>
            <p:ph idx="1"/>
          </p:nvPr>
        </p:nvSpPr>
        <p:spPr/>
        <p:txBody>
          <a:bodyPr/>
          <a:lstStyle/>
          <a:p>
            <a:r>
              <a:rPr lang="en-US" dirty="0" smtClean="0"/>
              <a:t>A </a:t>
            </a:r>
            <a:r>
              <a:rPr lang="en-US" dirty="0" err="1" smtClean="0"/>
              <a:t>ContentProvider</a:t>
            </a:r>
            <a:r>
              <a:rPr lang="en-US" dirty="0" smtClean="0"/>
              <a:t> in Android is a component that supplies data from one application to others on request.</a:t>
            </a:r>
          </a:p>
          <a:p>
            <a:r>
              <a:rPr lang="en-US" dirty="0" smtClean="0"/>
              <a:t> Such requests are handled by methods of the </a:t>
            </a:r>
            <a:r>
              <a:rPr lang="en-US" dirty="0" err="1" smtClean="0"/>
              <a:t>ContentResolver</a:t>
            </a:r>
            <a:r>
              <a:rPr lang="en-US" dirty="0" smtClean="0"/>
              <a:t> class. Content Providers are the standard interface that connects data in one process with code running in another process.</a:t>
            </a:r>
          </a:p>
          <a:p>
            <a:r>
              <a:rPr lang="en-US" dirty="0" smtClean="0"/>
              <a:t>A Content Provider manages access to a structured set of data. It encapsulates the data and provides mechanisms for defining data security. Content Providers are often used to share data between different applications and to persist application data</a:t>
            </a:r>
            <a:endParaRPr lang="en-US" dirty="0"/>
          </a:p>
        </p:txBody>
      </p:sp>
    </p:spTree>
    <p:extLst>
      <p:ext uri="{BB962C8B-B14F-4D97-AF65-F5344CB8AC3E}">
        <p14:creationId xmlns:p14="http://schemas.microsoft.com/office/powerpoint/2010/main" val="41656347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a Content Provider?</a:t>
            </a:r>
            <a:endParaRPr lang="en-US" dirty="0"/>
          </a:p>
        </p:txBody>
      </p:sp>
      <p:sp>
        <p:nvSpPr>
          <p:cNvPr id="3" name="Content Placeholder 2"/>
          <p:cNvSpPr>
            <a:spLocks noGrp="1"/>
          </p:cNvSpPr>
          <p:nvPr>
            <p:ph idx="1"/>
          </p:nvPr>
        </p:nvSpPr>
        <p:spPr/>
        <p:txBody>
          <a:bodyPr/>
          <a:lstStyle/>
          <a:p>
            <a:r>
              <a:rPr lang="en-US" b="1" dirty="0" smtClean="0"/>
              <a:t>Sharing Data Between Applications</a:t>
            </a:r>
            <a:r>
              <a:rPr lang="en-US" dirty="0" smtClean="0"/>
              <a:t>: Content Providers enable sharing of data between different applications, allowing controlled access to data.</a:t>
            </a:r>
          </a:p>
          <a:p>
            <a:r>
              <a:rPr lang="en-US" b="1" dirty="0" smtClean="0"/>
              <a:t>Data Abstraction: </a:t>
            </a:r>
            <a:r>
              <a:rPr lang="en-US" dirty="0" smtClean="0"/>
              <a:t>They abstract the data source, allowing data to be accessed in a consistent manner regardless of where it is stored (e.g., database, file system, network).</a:t>
            </a:r>
          </a:p>
          <a:p>
            <a:r>
              <a:rPr lang="en-US" b="1" dirty="0" smtClean="0"/>
              <a:t>CRUD Operations: </a:t>
            </a:r>
            <a:r>
              <a:rPr lang="en-US" dirty="0" smtClean="0"/>
              <a:t>Content Providers support CRUD (Create, Read, Update, Delete) operations, providing a standardized way to manage these actions.</a:t>
            </a:r>
            <a:endParaRPr lang="en-US" dirty="0"/>
          </a:p>
        </p:txBody>
      </p:sp>
    </p:spTree>
    <p:extLst>
      <p:ext uri="{BB962C8B-B14F-4D97-AF65-F5344CB8AC3E}">
        <p14:creationId xmlns:p14="http://schemas.microsoft.com/office/powerpoint/2010/main" val="1279207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Content Provider</a:t>
            </a:r>
            <a:endParaRPr lang="en-US" dirty="0"/>
          </a:p>
        </p:txBody>
      </p:sp>
      <p:sp>
        <p:nvSpPr>
          <p:cNvPr id="3" name="Content Placeholder 2"/>
          <p:cNvSpPr>
            <a:spLocks noGrp="1"/>
          </p:cNvSpPr>
          <p:nvPr>
            <p:ph idx="1"/>
          </p:nvPr>
        </p:nvSpPr>
        <p:spPr/>
        <p:txBody>
          <a:bodyPr/>
          <a:lstStyle/>
          <a:p>
            <a:r>
              <a:rPr lang="en-US" b="1" dirty="0" smtClean="0"/>
              <a:t>Define a Content Provider Class: </a:t>
            </a:r>
            <a:r>
              <a:rPr lang="en-US" dirty="0" smtClean="0"/>
              <a:t>Extend the </a:t>
            </a:r>
            <a:r>
              <a:rPr lang="en-US" dirty="0" err="1" smtClean="0"/>
              <a:t>ContentProvider</a:t>
            </a:r>
            <a:r>
              <a:rPr lang="en-US" dirty="0" smtClean="0"/>
              <a:t> class and implement its abstract methods.</a:t>
            </a:r>
          </a:p>
          <a:p>
            <a:r>
              <a:rPr lang="en-US" b="1" dirty="0" smtClean="0"/>
              <a:t>Declare the Provider in the Manifest: </a:t>
            </a:r>
            <a:r>
              <a:rPr lang="en-US" dirty="0" smtClean="0"/>
              <a:t>Add the Content Provider to your app's AndroidManifest.xml.</a:t>
            </a:r>
          </a:p>
          <a:p>
            <a:r>
              <a:rPr lang="en-US" b="1" dirty="0" smtClean="0"/>
              <a:t>Define URI and Contract: </a:t>
            </a:r>
            <a:r>
              <a:rPr lang="en-US" dirty="0" smtClean="0"/>
              <a:t>Define a unique URI for the Content Provider and a contract class that contains constants for the Content Provider's URIs, column names, and other details.</a:t>
            </a:r>
          </a:p>
          <a:p>
            <a:r>
              <a:rPr lang="en-US" b="1" dirty="0" smtClean="0"/>
              <a:t>public class </a:t>
            </a:r>
            <a:r>
              <a:rPr lang="en-US" b="1" dirty="0" err="1" smtClean="0"/>
              <a:t>MyContentProvider</a:t>
            </a:r>
            <a:r>
              <a:rPr lang="en-US" b="1" dirty="0" smtClean="0"/>
              <a:t> extends </a:t>
            </a:r>
            <a:r>
              <a:rPr lang="en-US" b="1" dirty="0" err="1" smtClean="0"/>
              <a:t>ContentProvider</a:t>
            </a:r>
            <a:endParaRPr lang="en-US" b="1" dirty="0"/>
          </a:p>
        </p:txBody>
      </p:sp>
    </p:spTree>
    <p:extLst>
      <p:ext uri="{BB962C8B-B14F-4D97-AF65-F5344CB8AC3E}">
        <p14:creationId xmlns:p14="http://schemas.microsoft.com/office/powerpoint/2010/main" val="2619175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1675"/>
            <a:ext cx="10515600" cy="771703"/>
          </a:xfrm>
        </p:spPr>
        <p:txBody>
          <a:bodyPr/>
          <a:lstStyle/>
          <a:p>
            <a:r>
              <a:rPr lang="en-US" dirty="0" smtClean="0"/>
              <a:t>Intent</a:t>
            </a:r>
            <a:endParaRPr lang="en-US" dirty="0"/>
          </a:p>
        </p:txBody>
      </p:sp>
      <p:sp>
        <p:nvSpPr>
          <p:cNvPr id="3" name="Content Placeholder 2"/>
          <p:cNvSpPr>
            <a:spLocks noGrp="1"/>
          </p:cNvSpPr>
          <p:nvPr>
            <p:ph idx="1"/>
          </p:nvPr>
        </p:nvSpPr>
        <p:spPr>
          <a:xfrm>
            <a:off x="838200" y="1343378"/>
            <a:ext cx="10515600" cy="5260621"/>
          </a:xfrm>
        </p:spPr>
        <p:txBody>
          <a:bodyPr>
            <a:normAutofit fontScale="85000" lnSpcReduction="20000"/>
          </a:bodyPr>
          <a:lstStyle/>
          <a:p>
            <a:r>
              <a:rPr lang="en-US" dirty="0" smtClean="0"/>
              <a:t>An Intent in Android is a messaging object that you can use to request an action from another app component, either within the same application or across different applications. </a:t>
            </a:r>
          </a:p>
          <a:p>
            <a:r>
              <a:rPr lang="en-US" dirty="0" smtClean="0"/>
              <a:t>Intents facilitate communication between different components like activities, services, and broadcast receivers.</a:t>
            </a:r>
          </a:p>
          <a:p>
            <a:r>
              <a:rPr lang="en-US" b="1" dirty="0" smtClean="0"/>
              <a:t>Types of Intents</a:t>
            </a:r>
          </a:p>
          <a:p>
            <a:r>
              <a:rPr lang="en-US" b="1" dirty="0" smtClean="0"/>
              <a:t>Explicit Intents</a:t>
            </a:r>
          </a:p>
          <a:p>
            <a:r>
              <a:rPr lang="en-US" dirty="0" smtClean="0"/>
              <a:t>Explicit Intents specify the exact component to start by name (the class name). They are typically used to start a component within your application.</a:t>
            </a:r>
          </a:p>
          <a:p>
            <a:r>
              <a:rPr lang="en-US" b="1" dirty="0" smtClean="0"/>
              <a:t>Use Cases</a:t>
            </a:r>
            <a:r>
              <a:rPr lang="en-US" dirty="0" smtClean="0"/>
              <a:t>:</a:t>
            </a:r>
          </a:p>
          <a:p>
            <a:r>
              <a:rPr lang="en-US" dirty="0" smtClean="0"/>
              <a:t>Starting a specific activity.</a:t>
            </a:r>
          </a:p>
          <a:p>
            <a:r>
              <a:rPr lang="en-US" dirty="0" smtClean="0"/>
              <a:t>Starting a service within the same application</a:t>
            </a:r>
          </a:p>
          <a:p>
            <a:r>
              <a:rPr lang="en-US" b="1" dirty="0" smtClean="0"/>
              <a:t>Intent </a:t>
            </a:r>
            <a:r>
              <a:rPr lang="en-US" b="1" dirty="0" err="1" smtClean="0"/>
              <a:t>intent</a:t>
            </a:r>
            <a:r>
              <a:rPr lang="en-US" b="1" dirty="0" smtClean="0"/>
              <a:t> = new Intent(this, </a:t>
            </a:r>
            <a:r>
              <a:rPr lang="en-US" b="1" dirty="0" err="1" smtClean="0"/>
              <a:t>SecondActivity.class</a:t>
            </a:r>
            <a:r>
              <a:rPr lang="en-US" b="1" dirty="0" smtClean="0"/>
              <a:t>);</a:t>
            </a:r>
          </a:p>
          <a:p>
            <a:r>
              <a:rPr lang="en-US" b="1" dirty="0" err="1" smtClean="0"/>
              <a:t>startActivity</a:t>
            </a:r>
            <a:r>
              <a:rPr lang="en-US" b="1" dirty="0" smtClean="0"/>
              <a:t>(intent);</a:t>
            </a:r>
          </a:p>
          <a:p>
            <a:endParaRPr lang="en-US" dirty="0" smtClean="0"/>
          </a:p>
          <a:p>
            <a:endParaRPr lang="en-US" b="1" dirty="0"/>
          </a:p>
        </p:txBody>
      </p:sp>
    </p:spTree>
    <p:extLst>
      <p:ext uri="{BB962C8B-B14F-4D97-AF65-F5344CB8AC3E}">
        <p14:creationId xmlns:p14="http://schemas.microsoft.com/office/powerpoint/2010/main" val="3513528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Declare the Provider in the Manifest</a:t>
            </a:r>
            <a:endParaRPr lang="en-US" dirty="0"/>
          </a:p>
        </p:txBody>
      </p:sp>
      <p:sp>
        <p:nvSpPr>
          <p:cNvPr id="3" name="Content Placeholder 2"/>
          <p:cNvSpPr>
            <a:spLocks noGrp="1"/>
          </p:cNvSpPr>
          <p:nvPr>
            <p:ph idx="1"/>
          </p:nvPr>
        </p:nvSpPr>
        <p:spPr/>
        <p:txBody>
          <a:bodyPr/>
          <a:lstStyle/>
          <a:p>
            <a:r>
              <a:rPr lang="en-US" b="1" dirty="0" smtClean="0"/>
              <a:t>&lt;provider</a:t>
            </a:r>
          </a:p>
          <a:p>
            <a:r>
              <a:rPr lang="en-US" b="1" dirty="0" smtClean="0"/>
              <a:t>    </a:t>
            </a:r>
            <a:r>
              <a:rPr lang="en-US" b="1" dirty="0" err="1" smtClean="0"/>
              <a:t>android:name</a:t>
            </a:r>
            <a:r>
              <a:rPr lang="en-US" b="1" dirty="0" smtClean="0"/>
              <a:t>=".</a:t>
            </a:r>
            <a:r>
              <a:rPr lang="en-US" b="1" dirty="0" err="1" smtClean="0"/>
              <a:t>MyContentProvider</a:t>
            </a:r>
            <a:r>
              <a:rPr lang="en-US" b="1" dirty="0" smtClean="0"/>
              <a:t>"</a:t>
            </a:r>
          </a:p>
          <a:p>
            <a:r>
              <a:rPr lang="en-US" b="1" dirty="0" smtClean="0"/>
              <a:t>    </a:t>
            </a:r>
            <a:r>
              <a:rPr lang="en-US" b="1" dirty="0" err="1" smtClean="0"/>
              <a:t>android:authorities</a:t>
            </a:r>
            <a:r>
              <a:rPr lang="en-US" b="1" dirty="0" smtClean="0"/>
              <a:t>="</a:t>
            </a:r>
            <a:r>
              <a:rPr lang="en-US" b="1" dirty="0" err="1" smtClean="0"/>
              <a:t>com.example.mycontentprovider</a:t>
            </a:r>
            <a:r>
              <a:rPr lang="en-US" b="1" dirty="0" smtClean="0"/>
              <a:t>"</a:t>
            </a:r>
          </a:p>
          <a:p>
            <a:r>
              <a:rPr lang="en-US" b="1" dirty="0" smtClean="0"/>
              <a:t>    </a:t>
            </a:r>
            <a:r>
              <a:rPr lang="en-US" b="1" dirty="0" err="1" smtClean="0"/>
              <a:t>android:exported</a:t>
            </a:r>
            <a:r>
              <a:rPr lang="en-US" b="1" dirty="0" smtClean="0"/>
              <a:t>="true" /&gt;</a:t>
            </a:r>
          </a:p>
          <a:p>
            <a:endParaRPr lang="en-US" dirty="0"/>
          </a:p>
        </p:txBody>
      </p:sp>
    </p:spTree>
    <p:extLst>
      <p:ext uri="{BB962C8B-B14F-4D97-AF65-F5344CB8AC3E}">
        <p14:creationId xmlns:p14="http://schemas.microsoft.com/office/powerpoint/2010/main" val="4018030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Provider Methods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Content Provider must implement several key methods to provide data to other applications:</a:t>
            </a:r>
          </a:p>
          <a:p>
            <a:r>
              <a:rPr lang="en-US" dirty="0" err="1" smtClean="0"/>
              <a:t>onCreate</a:t>
            </a:r>
            <a:r>
              <a:rPr lang="en-US" dirty="0" smtClean="0"/>
              <a:t>(): Initializes the Content Provider. This method is called when the provider is started.</a:t>
            </a:r>
          </a:p>
          <a:p>
            <a:r>
              <a:rPr lang="en-US" dirty="0" smtClean="0"/>
              <a:t>query(): Handles query requests from clients. This method must return a Cursor object.</a:t>
            </a:r>
          </a:p>
          <a:p>
            <a:r>
              <a:rPr lang="en-US" dirty="0" smtClean="0"/>
              <a:t>insert(): Handles requests to insert a new row. This method must return the URI of the newly inserted row.</a:t>
            </a:r>
          </a:p>
          <a:p>
            <a:r>
              <a:rPr lang="en-US" dirty="0" smtClean="0"/>
              <a:t>update(): Handles requests to update one or more rows. This method must return the number of rows </a:t>
            </a:r>
            <a:r>
              <a:rPr lang="en-US" err="1" smtClean="0"/>
              <a:t>affected</a:t>
            </a:r>
            <a:r>
              <a:rPr lang="en-US" smtClean="0"/>
              <a:t>.</a:t>
            </a:r>
          </a:p>
          <a:p>
            <a:r>
              <a:rPr lang="en-US" smtClean="0"/>
              <a:t>delete</a:t>
            </a:r>
            <a:r>
              <a:rPr lang="en-US" dirty="0" smtClean="0"/>
              <a:t>(): Handles requests to delete one or more rows. This method must return the number of rows deleted.</a:t>
            </a:r>
            <a:endParaRPr lang="en-US" dirty="0"/>
          </a:p>
        </p:txBody>
      </p:sp>
    </p:spTree>
    <p:extLst>
      <p:ext uri="{BB962C8B-B14F-4D97-AF65-F5344CB8AC3E}">
        <p14:creationId xmlns:p14="http://schemas.microsoft.com/office/powerpoint/2010/main" val="4246798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Implicit Intents</a:t>
            </a:r>
          </a:p>
          <a:p>
            <a:r>
              <a:rPr lang="en-US" dirty="0" smtClean="0"/>
              <a:t>Implicit Intents do not specify a specific component. Instead, they declare a general action to perform, which allows other applications to handle them if they can.</a:t>
            </a:r>
          </a:p>
          <a:p>
            <a:r>
              <a:rPr lang="en-US" b="1" dirty="0" smtClean="0"/>
              <a:t>Use Cases</a:t>
            </a:r>
            <a:r>
              <a:rPr lang="en-US" dirty="0" smtClean="0"/>
              <a:t>:</a:t>
            </a:r>
          </a:p>
          <a:p>
            <a:r>
              <a:rPr lang="en-US" dirty="0" smtClean="0"/>
              <a:t>Opening a web page.</a:t>
            </a:r>
          </a:p>
          <a:p>
            <a:r>
              <a:rPr lang="en-US" dirty="0" smtClean="0"/>
              <a:t>Sending an email.</a:t>
            </a:r>
          </a:p>
          <a:p>
            <a:r>
              <a:rPr lang="en-US" dirty="0" smtClean="0"/>
              <a:t>Sharing a piece of content.</a:t>
            </a:r>
          </a:p>
          <a:p>
            <a:r>
              <a:rPr lang="fr-FR" b="1" dirty="0" err="1" smtClean="0"/>
              <a:t>Intent</a:t>
            </a:r>
            <a:r>
              <a:rPr lang="fr-FR" b="1" dirty="0" smtClean="0"/>
              <a:t> </a:t>
            </a:r>
            <a:r>
              <a:rPr lang="fr-FR" b="1" dirty="0" err="1" smtClean="0"/>
              <a:t>intent</a:t>
            </a:r>
            <a:r>
              <a:rPr lang="fr-FR" b="1" dirty="0" smtClean="0"/>
              <a:t> = new </a:t>
            </a:r>
            <a:r>
              <a:rPr lang="fr-FR" b="1" dirty="0" err="1" smtClean="0"/>
              <a:t>Intent</a:t>
            </a:r>
            <a:r>
              <a:rPr lang="fr-FR" b="1" dirty="0" smtClean="0"/>
              <a:t>(</a:t>
            </a:r>
            <a:r>
              <a:rPr lang="fr-FR" b="1" dirty="0" err="1" smtClean="0"/>
              <a:t>Intent.ACTION_VIEW</a:t>
            </a:r>
            <a:r>
              <a:rPr lang="fr-FR" b="1" dirty="0" smtClean="0"/>
              <a:t>);</a:t>
            </a:r>
          </a:p>
          <a:p>
            <a:r>
              <a:rPr lang="fr-FR" b="1" dirty="0" err="1" smtClean="0"/>
              <a:t>intent.setData</a:t>
            </a:r>
            <a:r>
              <a:rPr lang="fr-FR" b="1" dirty="0" smtClean="0"/>
              <a:t>(</a:t>
            </a:r>
            <a:r>
              <a:rPr lang="fr-FR" b="1" dirty="0" err="1" smtClean="0"/>
              <a:t>Uri.parse</a:t>
            </a:r>
            <a:r>
              <a:rPr lang="fr-FR" b="1" dirty="0" smtClean="0"/>
              <a:t>("http://www.example.com"));</a:t>
            </a:r>
          </a:p>
          <a:p>
            <a:r>
              <a:rPr lang="fr-FR" b="1" dirty="0" err="1" smtClean="0"/>
              <a:t>startActivity</a:t>
            </a:r>
            <a:r>
              <a:rPr lang="fr-FR" b="1" dirty="0" smtClean="0"/>
              <a:t>(</a:t>
            </a:r>
            <a:r>
              <a:rPr lang="fr-FR" b="1" dirty="0" err="1" smtClean="0"/>
              <a:t>intent</a:t>
            </a:r>
            <a:r>
              <a:rPr lang="fr-FR" dirty="0" smtClean="0"/>
              <a:t>);</a:t>
            </a:r>
          </a:p>
          <a:p>
            <a:endParaRPr lang="en-US" dirty="0"/>
          </a:p>
        </p:txBody>
      </p:sp>
    </p:spTree>
    <p:extLst>
      <p:ext uri="{BB962C8B-B14F-4D97-AF65-F5344CB8AC3E}">
        <p14:creationId xmlns:p14="http://schemas.microsoft.com/office/powerpoint/2010/main" val="1132925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1542"/>
          </a:xfrm>
        </p:spPr>
        <p:txBody>
          <a:bodyPr>
            <a:normAutofit fontScale="90000"/>
          </a:bodyPr>
          <a:lstStyle/>
          <a:p>
            <a:endParaRPr lang="en-US" dirty="0"/>
          </a:p>
        </p:txBody>
      </p:sp>
      <p:sp>
        <p:nvSpPr>
          <p:cNvPr id="3" name="Content Placeholder 2"/>
          <p:cNvSpPr>
            <a:spLocks noGrp="1"/>
          </p:cNvSpPr>
          <p:nvPr>
            <p:ph idx="1"/>
          </p:nvPr>
        </p:nvSpPr>
        <p:spPr>
          <a:xfrm>
            <a:off x="838200" y="846668"/>
            <a:ext cx="10515600" cy="5330295"/>
          </a:xfrm>
        </p:spPr>
        <p:txBody>
          <a:bodyPr>
            <a:normAutofit lnSpcReduction="10000"/>
          </a:bodyPr>
          <a:lstStyle/>
          <a:p>
            <a:r>
              <a:rPr lang="en-US" dirty="0" smtClean="0"/>
              <a:t>Intent Structure An Intent object carries data that includes several components</a:t>
            </a:r>
            <a:r>
              <a:rPr lang="en-US" dirty="0" smtClean="0"/>
              <a:t>:</a:t>
            </a:r>
          </a:p>
          <a:p>
            <a:r>
              <a:rPr lang="en-US" dirty="0" smtClean="0"/>
              <a:t>Action</a:t>
            </a:r>
            <a:r>
              <a:rPr lang="en-US" dirty="0" smtClean="0"/>
              <a:t>: A string that specifies the action to be performed (e.g., </a:t>
            </a:r>
            <a:r>
              <a:rPr lang="en-US" dirty="0" err="1" smtClean="0"/>
              <a:t>Intent.ACTION_VIEW</a:t>
            </a:r>
            <a:r>
              <a:rPr lang="en-US" dirty="0" smtClean="0"/>
              <a:t>, </a:t>
            </a:r>
            <a:r>
              <a:rPr lang="en-US" dirty="0" err="1" smtClean="0"/>
              <a:t>Intent.ACTION_SEND</a:t>
            </a:r>
            <a:r>
              <a:rPr lang="en-US" dirty="0" smtClean="0"/>
              <a:t>).</a:t>
            </a:r>
          </a:p>
          <a:p>
            <a:r>
              <a:rPr lang="en-US" dirty="0" smtClean="0"/>
              <a:t>Data: A URI that specifies the data to operate on (e.g., a web page URL, a contact's URI).</a:t>
            </a:r>
          </a:p>
          <a:p>
            <a:r>
              <a:rPr lang="en-US" dirty="0" smtClean="0"/>
              <a:t>Category: Provides additional information about the action to be performed (e.g., </a:t>
            </a:r>
            <a:r>
              <a:rPr lang="en-US" dirty="0" err="1" smtClean="0"/>
              <a:t>Intent.CATEGORY_DEFAULT</a:t>
            </a:r>
            <a:r>
              <a:rPr lang="en-US" dirty="0" smtClean="0"/>
              <a:t>).</a:t>
            </a:r>
          </a:p>
          <a:p>
            <a:r>
              <a:rPr lang="en-US" dirty="0" smtClean="0"/>
              <a:t>Extras: A Bundle of additional information (key-value pairs) that provide extra data needed for the action.</a:t>
            </a:r>
          </a:p>
          <a:p>
            <a:r>
              <a:rPr lang="en-US" dirty="0" smtClean="0"/>
              <a:t>Type: Specifies the MIME type of the data (e.g., "image/</a:t>
            </a:r>
            <a:r>
              <a:rPr lang="en-US" dirty="0" err="1" smtClean="0"/>
              <a:t>png</a:t>
            </a:r>
            <a:r>
              <a:rPr lang="en-US" dirty="0" smtClean="0"/>
              <a:t>").</a:t>
            </a:r>
          </a:p>
          <a:p>
            <a:r>
              <a:rPr lang="en-US" dirty="0" smtClean="0"/>
              <a:t>Flags: Metadata for how the Intent should be handled (e.g., </a:t>
            </a:r>
            <a:r>
              <a:rPr lang="en-US" dirty="0" err="1" smtClean="0"/>
              <a:t>Intent.FLAG_ACTIVITY_NEW_TASK</a:t>
            </a:r>
            <a:r>
              <a:rPr lang="en-US" dirty="0" smtClean="0"/>
              <a:t>).</a:t>
            </a:r>
            <a:endParaRPr lang="en-US" dirty="0"/>
          </a:p>
        </p:txBody>
      </p:sp>
    </p:spTree>
    <p:extLst>
      <p:ext uri="{BB962C8B-B14F-4D97-AF65-F5344CB8AC3E}">
        <p14:creationId xmlns:p14="http://schemas.microsoft.com/office/powerpoint/2010/main" val="4119706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Intent 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 Common Intent Actions</a:t>
            </a:r>
          </a:p>
          <a:p>
            <a:r>
              <a:rPr lang="en-US" dirty="0" smtClean="0"/>
              <a:t>:</a:t>
            </a:r>
            <a:r>
              <a:rPr lang="en-US" dirty="0" err="1" smtClean="0"/>
              <a:t>Intent.ACTION_VIEW</a:t>
            </a:r>
            <a:r>
              <a:rPr lang="en-US" dirty="0" smtClean="0"/>
              <a:t>: Used to display data to the user. For example, viewing a webpage.</a:t>
            </a:r>
          </a:p>
          <a:p>
            <a:r>
              <a:rPr lang="en-US" dirty="0" err="1" smtClean="0"/>
              <a:t>Intent.ACTION_EDIT</a:t>
            </a:r>
            <a:r>
              <a:rPr lang="en-US" dirty="0" smtClean="0"/>
              <a:t>: Used to edit the specified data.</a:t>
            </a:r>
          </a:p>
          <a:p>
            <a:r>
              <a:rPr lang="en-US" dirty="0" err="1" smtClean="0"/>
              <a:t>Intent.ACTION_SEND</a:t>
            </a:r>
            <a:r>
              <a:rPr lang="en-US" dirty="0" smtClean="0"/>
              <a:t>: Used to send data from one activity to another. Commonly used for sharing content.</a:t>
            </a:r>
          </a:p>
          <a:p>
            <a:r>
              <a:rPr lang="en-US" dirty="0" err="1" smtClean="0"/>
              <a:t>Intent.ACTION_MAIN</a:t>
            </a:r>
            <a:r>
              <a:rPr lang="en-US" dirty="0" smtClean="0"/>
              <a:t>: Used to launch the main activity.</a:t>
            </a:r>
          </a:p>
          <a:p>
            <a:r>
              <a:rPr lang="en-US" dirty="0" smtClean="0"/>
              <a:t> Using Intent </a:t>
            </a:r>
          </a:p>
          <a:p>
            <a:r>
              <a:rPr lang="en-US" dirty="0" smtClean="0"/>
              <a:t> Starting Activities You can start a new activity by calling </a:t>
            </a:r>
            <a:r>
              <a:rPr lang="en-US" dirty="0" err="1" smtClean="0"/>
              <a:t>startActivity</a:t>
            </a:r>
            <a:r>
              <a:rPr lang="en-US" dirty="0" smtClean="0"/>
              <a:t>() with an Intent.</a:t>
            </a:r>
            <a:endParaRPr lang="en-US" dirty="0"/>
          </a:p>
        </p:txBody>
      </p:sp>
    </p:spTree>
    <p:extLst>
      <p:ext uri="{BB962C8B-B14F-4D97-AF65-F5344CB8AC3E}">
        <p14:creationId xmlns:p14="http://schemas.microsoft.com/office/powerpoint/2010/main" val="2382851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Starting </a:t>
            </a:r>
            <a:r>
              <a:rPr lang="en-US" b="1" dirty="0" err="1" smtClean="0"/>
              <a:t>ServicesTo</a:t>
            </a:r>
            <a:r>
              <a:rPr lang="en-US" b="1" dirty="0" smtClean="0"/>
              <a:t> </a:t>
            </a:r>
          </a:p>
          <a:p>
            <a:r>
              <a:rPr lang="en-US" dirty="0" smtClean="0"/>
              <a:t>start a service, you use </a:t>
            </a:r>
            <a:r>
              <a:rPr lang="en-US" dirty="0" err="1" smtClean="0"/>
              <a:t>startService</a:t>
            </a:r>
            <a:r>
              <a:rPr lang="en-US" dirty="0" smtClean="0"/>
              <a:t>() or </a:t>
            </a:r>
            <a:r>
              <a:rPr lang="en-US" dirty="0" err="1" smtClean="0"/>
              <a:t>bindService</a:t>
            </a:r>
            <a:r>
              <a:rPr lang="en-US" dirty="0" smtClean="0"/>
              <a:t>() with an Intent.</a:t>
            </a:r>
          </a:p>
          <a:p>
            <a:r>
              <a:rPr lang="en-US" dirty="0" smtClean="0"/>
              <a:t>Intent </a:t>
            </a:r>
            <a:r>
              <a:rPr lang="en-US" dirty="0" err="1" smtClean="0"/>
              <a:t>intent</a:t>
            </a:r>
            <a:r>
              <a:rPr lang="en-US" dirty="0" smtClean="0"/>
              <a:t> = new Intent(this, </a:t>
            </a:r>
            <a:r>
              <a:rPr lang="en-US" dirty="0" err="1" smtClean="0"/>
              <a:t>SecondActivity.class</a:t>
            </a:r>
            <a:r>
              <a:rPr lang="en-US" dirty="0" smtClean="0"/>
              <a:t>);</a:t>
            </a:r>
          </a:p>
          <a:p>
            <a:r>
              <a:rPr lang="en-US" dirty="0" err="1" smtClean="0"/>
              <a:t>startActivity</a:t>
            </a:r>
            <a:r>
              <a:rPr lang="en-US" dirty="0" smtClean="0"/>
              <a:t>(intent);</a:t>
            </a:r>
          </a:p>
          <a:p>
            <a:r>
              <a:rPr lang="en-US" dirty="0" smtClean="0"/>
              <a:t>Starting </a:t>
            </a:r>
            <a:r>
              <a:rPr lang="en-US" dirty="0" err="1" smtClean="0"/>
              <a:t>ServicesTo</a:t>
            </a:r>
            <a:r>
              <a:rPr lang="en-US" dirty="0" smtClean="0"/>
              <a:t> start a service, you use </a:t>
            </a:r>
            <a:r>
              <a:rPr lang="en-US" dirty="0" err="1" smtClean="0"/>
              <a:t>startService</a:t>
            </a:r>
            <a:r>
              <a:rPr lang="en-US" dirty="0" smtClean="0"/>
              <a:t>() or </a:t>
            </a:r>
            <a:r>
              <a:rPr lang="en-US" dirty="0" err="1" smtClean="0"/>
              <a:t>bindService</a:t>
            </a:r>
            <a:r>
              <a:rPr lang="en-US" dirty="0" smtClean="0"/>
              <a:t>() with an Intent</a:t>
            </a:r>
          </a:p>
          <a:p>
            <a:r>
              <a:rPr lang="en-US" dirty="0" smtClean="0"/>
              <a:t>Intent </a:t>
            </a:r>
            <a:r>
              <a:rPr lang="en-US" dirty="0" err="1" smtClean="0"/>
              <a:t>intent</a:t>
            </a:r>
            <a:r>
              <a:rPr lang="en-US" dirty="0" smtClean="0"/>
              <a:t> = new Intent(this, </a:t>
            </a:r>
            <a:r>
              <a:rPr lang="en-US" dirty="0" err="1" smtClean="0"/>
              <a:t>MyService.class</a:t>
            </a:r>
            <a:r>
              <a:rPr lang="en-US" dirty="0" smtClean="0"/>
              <a:t>);</a:t>
            </a:r>
          </a:p>
          <a:p>
            <a:r>
              <a:rPr lang="en-US" dirty="0" err="1" smtClean="0"/>
              <a:t>startService</a:t>
            </a:r>
            <a:r>
              <a:rPr lang="en-US" dirty="0" smtClean="0"/>
              <a:t>(intent);</a:t>
            </a:r>
          </a:p>
          <a:p>
            <a:endParaRPr lang="en-US" dirty="0" smtClean="0"/>
          </a:p>
          <a:p>
            <a:endParaRPr lang="en-US" dirty="0"/>
          </a:p>
        </p:txBody>
      </p:sp>
    </p:spTree>
    <p:extLst>
      <p:ext uri="{BB962C8B-B14F-4D97-AF65-F5344CB8AC3E}">
        <p14:creationId xmlns:p14="http://schemas.microsoft.com/office/powerpoint/2010/main" val="2116514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5719"/>
          </a:xfrm>
        </p:spPr>
        <p:txBody>
          <a:bodyPr>
            <a:normAutofit fontScale="90000"/>
          </a:bodyPr>
          <a:lstStyle/>
          <a:p>
            <a:r>
              <a:rPr lang="en-US" b="1" dirty="0" smtClean="0"/>
              <a:t>Service</a:t>
            </a:r>
            <a:endParaRPr lang="en-US" b="1" dirty="0"/>
          </a:p>
        </p:txBody>
      </p:sp>
      <p:sp>
        <p:nvSpPr>
          <p:cNvPr id="3" name="Content Placeholder 2"/>
          <p:cNvSpPr>
            <a:spLocks noGrp="1"/>
          </p:cNvSpPr>
          <p:nvPr>
            <p:ph idx="1"/>
          </p:nvPr>
        </p:nvSpPr>
        <p:spPr>
          <a:xfrm>
            <a:off x="838200" y="1049867"/>
            <a:ext cx="10515600" cy="5127096"/>
          </a:xfrm>
        </p:spPr>
        <p:txBody>
          <a:bodyPr/>
          <a:lstStyle/>
          <a:p>
            <a:r>
              <a:rPr lang="en-US" dirty="0" smtClean="0"/>
              <a:t>A Service in Android is an application component that can perform long-running operations in the background without a user interface. </a:t>
            </a:r>
          </a:p>
          <a:p>
            <a:r>
              <a:rPr lang="en-US" dirty="0" smtClean="0"/>
              <a:t>Services are used to handle tasks such as playing music, network operations, interacting with content providers, or performing file I/O.</a:t>
            </a:r>
            <a:endParaRPr lang="en-US" dirty="0"/>
          </a:p>
          <a:p>
            <a:r>
              <a:rPr lang="en-US" b="1" dirty="0" smtClean="0"/>
              <a:t>Types of Services</a:t>
            </a:r>
          </a:p>
          <a:p>
            <a:r>
              <a:rPr lang="en-US" dirty="0" smtClean="0"/>
              <a:t>There are three main types of services in Android</a:t>
            </a:r>
          </a:p>
          <a:p>
            <a:r>
              <a:rPr lang="en-US" dirty="0" smtClean="0"/>
              <a:t>:Started Service</a:t>
            </a:r>
          </a:p>
          <a:p>
            <a:r>
              <a:rPr lang="en-US" dirty="0" smtClean="0"/>
              <a:t>Bound Service</a:t>
            </a:r>
          </a:p>
          <a:p>
            <a:r>
              <a:rPr lang="en-US" dirty="0" err="1" smtClean="0"/>
              <a:t>IntentService</a:t>
            </a:r>
            <a:r>
              <a:rPr lang="en-US" dirty="0" smtClean="0"/>
              <a:t> (a subclass of Service)</a:t>
            </a:r>
            <a:endParaRPr lang="en-US" dirty="0"/>
          </a:p>
        </p:txBody>
      </p:sp>
    </p:spTree>
    <p:extLst>
      <p:ext uri="{BB962C8B-B14F-4D97-AF65-F5344CB8AC3E}">
        <p14:creationId xmlns:p14="http://schemas.microsoft.com/office/powerpoint/2010/main" val="341338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Started Service</a:t>
            </a:r>
            <a:endParaRPr lang="en-US" dirty="0"/>
          </a:p>
        </p:txBody>
      </p:sp>
      <p:sp>
        <p:nvSpPr>
          <p:cNvPr id="3" name="Content Placeholder 2"/>
          <p:cNvSpPr>
            <a:spLocks noGrp="1"/>
          </p:cNvSpPr>
          <p:nvPr>
            <p:ph idx="1"/>
          </p:nvPr>
        </p:nvSpPr>
        <p:spPr/>
        <p:txBody>
          <a:bodyPr/>
          <a:lstStyle/>
          <a:p>
            <a:r>
              <a:rPr lang="en-US" dirty="0" smtClean="0"/>
              <a:t>A started service is one that another component (such as an activity) starts by calling </a:t>
            </a:r>
            <a:r>
              <a:rPr lang="en-US" dirty="0" err="1" smtClean="0"/>
              <a:t>startService</a:t>
            </a:r>
            <a:r>
              <a:rPr lang="en-US" dirty="0" smtClean="0"/>
              <a:t>(). </a:t>
            </a:r>
          </a:p>
          <a:p>
            <a:r>
              <a:rPr lang="en-US" dirty="0" smtClean="0"/>
              <a:t>Once started, a service can run in the background indefinitely, even if the component that started it is destroyed. </a:t>
            </a:r>
          </a:p>
          <a:p>
            <a:r>
              <a:rPr lang="en-US" dirty="0" smtClean="0"/>
              <a:t>It must stop itself by calling </a:t>
            </a:r>
            <a:r>
              <a:rPr lang="en-US" dirty="0" err="1" smtClean="0"/>
              <a:t>stopSelf</a:t>
            </a:r>
            <a:r>
              <a:rPr lang="en-US" dirty="0" smtClean="0"/>
              <a:t>() or be stopped by another component calling </a:t>
            </a:r>
            <a:r>
              <a:rPr lang="en-US" dirty="0" err="1" smtClean="0"/>
              <a:t>stopService</a:t>
            </a:r>
            <a:r>
              <a:rPr lang="en-US" dirty="0" smtClean="0"/>
              <a:t>()</a:t>
            </a:r>
            <a:endParaRPr lang="en-US" dirty="0"/>
          </a:p>
        </p:txBody>
      </p:sp>
    </p:spTree>
    <p:extLst>
      <p:ext uri="{BB962C8B-B14F-4D97-AF65-F5344CB8AC3E}">
        <p14:creationId xmlns:p14="http://schemas.microsoft.com/office/powerpoint/2010/main" val="4097652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Bound </a:t>
            </a:r>
            <a:r>
              <a:rPr lang="en-US" dirty="0" smtClean="0"/>
              <a:t>Service A </a:t>
            </a:r>
            <a:r>
              <a:rPr lang="en-US" dirty="0" smtClean="0"/>
              <a:t>bound service allows other components, such as activities, to bind to it using </a:t>
            </a:r>
            <a:r>
              <a:rPr lang="en-US" dirty="0" err="1" smtClean="0"/>
              <a:t>bindService</a:t>
            </a:r>
            <a:r>
              <a:rPr lang="en-US" dirty="0" smtClean="0"/>
              <a:t>(). </a:t>
            </a:r>
          </a:p>
          <a:p>
            <a:r>
              <a:rPr lang="en-US" dirty="0" smtClean="0"/>
              <a:t>A bound service runs only as long as another application component is bound to it.</a:t>
            </a:r>
          </a:p>
          <a:p>
            <a:r>
              <a:rPr lang="en-US" dirty="0" smtClean="0"/>
              <a:t> Multiple components can bind to the service at once, and when all of them unbind, the service is destroyed.</a:t>
            </a:r>
          </a:p>
          <a:p>
            <a:r>
              <a:rPr lang="en-US" dirty="0" smtClean="0"/>
              <a:t> Foreground </a:t>
            </a:r>
            <a:r>
              <a:rPr lang="en-US" dirty="0" err="1" smtClean="0"/>
              <a:t>ServiceA</a:t>
            </a:r>
            <a:r>
              <a:rPr lang="en-US" dirty="0" smtClean="0"/>
              <a:t> foreground service performs operations that are noticeable to the user. It must display a notification, which remains visible while the service is running. Foreground services are typically used for tasks like music playback or location tracking.</a:t>
            </a:r>
            <a:endParaRPr lang="en-US" dirty="0"/>
          </a:p>
        </p:txBody>
      </p:sp>
    </p:spTree>
    <p:extLst>
      <p:ext uri="{BB962C8B-B14F-4D97-AF65-F5344CB8AC3E}">
        <p14:creationId xmlns:p14="http://schemas.microsoft.com/office/powerpoint/2010/main" val="217116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1710</Words>
  <Application>Microsoft Office PowerPoint</Application>
  <PresentationFormat>Widescreen</PresentationFormat>
  <Paragraphs>140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Android Construct</vt:lpstr>
      <vt:lpstr>Intent</vt:lpstr>
      <vt:lpstr>PowerPoint Presentation</vt:lpstr>
      <vt:lpstr>PowerPoint Presentation</vt:lpstr>
      <vt:lpstr>Common Intent Actions</vt:lpstr>
      <vt:lpstr>PowerPoint Presentation</vt:lpstr>
      <vt:lpstr>Service</vt:lpstr>
      <vt:lpstr>Started Service</vt:lpstr>
      <vt:lpstr>PowerPoint Presentation</vt:lpstr>
      <vt:lpstr>Service Lifecycle</vt:lpstr>
      <vt:lpstr>Broadcast Receiver</vt:lpstr>
      <vt:lpstr>Types of Broadcasts</vt:lpstr>
      <vt:lpstr>Registering Broadcast Receivers</vt:lpstr>
      <vt:lpstr>Dynamically in Code</vt:lpstr>
      <vt:lpstr>Sending Broadcasts</vt:lpstr>
      <vt:lpstr>Common System Broadcast Actions</vt:lpstr>
      <vt:lpstr>Content Providers</vt:lpstr>
      <vt:lpstr>Why Use a Content Provider?</vt:lpstr>
      <vt:lpstr>Creating a Content Provider</vt:lpstr>
      <vt:lpstr>Declare the Provider in the Manifest</vt:lpstr>
      <vt:lpstr>Content Provider Methods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 Construct</dc:title>
  <dc:creator>Windows User</dc:creator>
  <cp:lastModifiedBy>Windows User</cp:lastModifiedBy>
  <cp:revision>6</cp:revision>
  <dcterms:created xsi:type="dcterms:W3CDTF">2024-06-13T16:47:40Z</dcterms:created>
  <dcterms:modified xsi:type="dcterms:W3CDTF">2024-06-14T03:20:00Z</dcterms:modified>
</cp:coreProperties>
</file>